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media/image1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04000" y="226080"/>
            <a:ext cx="9068040" cy="942840"/>
          </a:xfrm>
          <a:prstGeom prst="rect">
            <a:avLst/>
          </a:prstGeom>
          <a:solidFill>
            <a:srgbClr val="ffff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Light opening bids at the 1 level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540000" y="1391760"/>
            <a:ext cx="9068040" cy="3284640"/>
          </a:xfrm>
          <a:prstGeom prst="rect">
            <a:avLst/>
          </a:prstGeom>
          <a:solidFill>
            <a:srgbClr val="ffdbb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Any hand with 12 pts. or more, can be opened at the 1 level. Many hands will be opened 1NT, especially if the hand is balanced, otherwise with the longest suit. So we only need to consider those hands with less than 12 pts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04000" y="226080"/>
            <a:ext cx="9068040" cy="94284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guidance rule for light openings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504000" y="1326600"/>
            <a:ext cx="9068040" cy="32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rule of 20 is a very useful guide to opening at</a:t>
            </a: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 the 1 level. with hands of 11pts or less, </a:t>
            </a:r>
            <a:endParaRPr b="0" lang="en-GB" sz="3200" spc="-1" strike="noStrike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Add together the length of the 2 longest suits plus the number of points in the hand and you MAY open the bidding</a:t>
            </a:r>
            <a:endParaRPr b="0" lang="en-GB" sz="3200" spc="-1" strike="noStrike">
              <a:latin typeface="Arial"/>
            </a:endParaRPr>
          </a:p>
          <a:p>
            <a:pPr marL="432000" indent="-320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Put simply if you have 11pts you need 9 cards in the two longest suits, and with 10pts you need 10 cards.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167400" y="113760"/>
            <a:ext cx="7929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Hands that  meet the rule of 20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503640" y="926280"/>
            <a:ext cx="255276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8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6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780000" y="926280"/>
            <a:ext cx="251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6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9 8 6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9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6840000" y="926280"/>
            <a:ext cx="287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9 8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10 8 6 4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503640" y="3316680"/>
            <a:ext cx="273276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J 5 4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6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7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3733200" y="3316680"/>
            <a:ext cx="27432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Q J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9 5 4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10 7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4" name="CustomShape 7"/>
          <p:cNvSpPr/>
          <p:nvPr/>
        </p:nvSpPr>
        <p:spPr>
          <a:xfrm>
            <a:off x="6840000" y="3316680"/>
            <a:ext cx="305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10 9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10 9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67400" y="113760"/>
            <a:ext cx="9729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Hands that  meet the rule of 20 but should be passed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23640" y="1495080"/>
            <a:ext cx="255276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Q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8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6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3600000" y="1495080"/>
            <a:ext cx="251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8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6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9 8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8" name="CustomShape 4"/>
          <p:cNvSpPr/>
          <p:nvPr/>
        </p:nvSpPr>
        <p:spPr>
          <a:xfrm>
            <a:off x="6840000" y="1440000"/>
            <a:ext cx="287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9 8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7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10 8 6 4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540000" y="4140000"/>
            <a:ext cx="8816760" cy="12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Microsoft YaHei"/>
              </a:rPr>
              <a:t>Hand 1 the KQ doubleton is not worth the 5 pts; Hand 2 the two Q doubletons are not worth the 4 pts; hand 3 should be opened with a weak 2</a:t>
            </a:r>
            <a:r>
              <a:rPr b="0" lang="en-GB" sz="32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720000" y="720000"/>
            <a:ext cx="863676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GB" sz="36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ff0000"/>
                </a:solidFill>
                <a:latin typeface="Arial"/>
                <a:ea typeface="DejaVu Sans"/>
              </a:rPr>
              <a:t>Weak twos in the major suits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900000" y="1800000"/>
            <a:ext cx="8636760" cy="7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 6 card major suit and 6-10 pts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900000" y="3060000"/>
            <a:ext cx="8816760" cy="76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Sans"/>
              </a:rPr>
              <a:t>If the hand meets the “rule” of 20 it should be opened at the 1 level except third in hand where you have a choice of opening with a weak two in the major instead of at the 1 level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900000" y="4140000"/>
            <a:ext cx="8636760" cy="102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GB" sz="2200" spc="-1" strike="noStrike">
                <a:solidFill>
                  <a:srgbClr val="000000"/>
                </a:solidFill>
                <a:latin typeface="Arial"/>
                <a:ea typeface="DejaVu Sans"/>
              </a:rPr>
              <a:t>he 6 card major suit should have two honour cards when vulnerable against non-vulnerable and be towards the top of the points range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8460000" y="5220000"/>
            <a:ext cx="32976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67400" y="113760"/>
            <a:ext cx="9729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Hands that  can be opened with a weak two bid in the majors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23640" y="1495080"/>
            <a:ext cx="291312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0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8 7 5 3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8 6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J 6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780360" y="1495440"/>
            <a:ext cx="251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8 3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K 97 6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K 9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10 8 4 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6840000" y="1440000"/>
            <a:ext cx="2876400" cy="22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9 8 5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52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10 8 6 5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720000" y="4140000"/>
            <a:ext cx="8459640" cy="78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  <a:ea typeface="Microsoft YaHei"/>
              </a:rPr>
              <a:t>Some  players play weak opening  bids at the 2 level in 3 suits but this is NOT recommended. It is easy to over-call 2</a:t>
            </a:r>
            <a:r>
              <a:rPr b="1" lang="en-GB" sz="2800" spc="-1" strike="noStrike">
                <a:solidFill>
                  <a:srgbClr val="ff0000"/>
                </a:solidFill>
                <a:latin typeface="Symbol"/>
                <a:ea typeface="DejaVu Sans"/>
              </a:rPr>
              <a:t>.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40000" y="540000"/>
            <a:ext cx="86371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600" spc="-1" strike="noStrike">
                <a:solidFill>
                  <a:srgbClr val="5b277d"/>
                </a:solidFill>
                <a:latin typeface="Arial"/>
                <a:ea typeface="DejaVu Sans"/>
              </a:rPr>
              <a:t>Responding to partner’s 2 of a major (weak two opening)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40000" y="1440000"/>
            <a:ext cx="8637120" cy="38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PASS is the most common response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Raise the suit pre-emptively with at least 3 cards in partner’s suit, a possible sacrifice against opponents game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Seek to play in a game in the major  with 18 pts and at least 1 card in the major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With 16 pts and 3 cards in the major bid game: with only 2 cards raise to 3 of the major, or 4 with an honour in the major.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A bid of a new suit is non forcing with a void in partners suit, and your own 6 card suit, “seeking a better spot”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5b277d"/>
                </a:solidFill>
                <a:latin typeface="Arial"/>
                <a:ea typeface="DejaVu Sans"/>
              </a:rPr>
              <a:t>Playing in 3NT is rarely an option as you may not be able to set up partner’s suit</a:t>
            </a:r>
            <a:endParaRPr b="0" lang="en-GB" sz="24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9678960" y="2340000"/>
            <a:ext cx="17784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720000" y="540000"/>
            <a:ext cx="82796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GB" sz="2600" spc="-1" strike="noStrike">
                <a:latin typeface="Arial"/>
              </a:rPr>
              <a:t>Opening at the 3 level – pre-emptive bids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20000" y="1080000"/>
            <a:ext cx="86396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An opening bid in a suit at the 3 level shows a 7 card suit and 4-9 pts.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Do not pre-empt partner, its the opposition you are trying to disrupt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Best third in hand, and non-vulnerable against vulnerable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900000" y="2215800"/>
            <a:ext cx="3599640" cy="2284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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Q 10 6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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10 5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r>
              <a:rPr b="1" lang="en-GB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J 10 9 6 4 2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3600" spc="-1" strike="noStrike">
                <a:solidFill>
                  <a:srgbClr val="000000"/>
                </a:solidFill>
                <a:latin typeface="Symbol"/>
                <a:ea typeface="DejaVu Sans"/>
              </a:rPr>
              <a:t>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en-GB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9 3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1195920" y="4694760"/>
            <a:ext cx="2519640" cy="75132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  <a:ea typeface="Microsoft YaHei"/>
              </a:rPr>
              <a:t>This is a typical hand to open 3</a:t>
            </a:r>
            <a:r>
              <a:rPr b="1" lang="en-GB" sz="2600" spc="-1" strike="noStrike">
                <a:solidFill>
                  <a:srgbClr val="ff0000"/>
                </a:solidFill>
                <a:latin typeface="Symbol"/>
                <a:ea typeface="DejaVu Sans"/>
              </a:rPr>
              <a:t>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5220000" y="2160000"/>
            <a:ext cx="3419640" cy="162576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Once the opponents have opened be wary of making a jump over-call  at the 3 level as they know the strength of their hands and you may be warning them of bad distribution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5220000" y="3960000"/>
            <a:ext cx="3419640" cy="857880"/>
          </a:xfrm>
          <a:prstGeom prst="rect">
            <a:avLst/>
          </a:prstGeom>
          <a:solidFill>
            <a:srgbClr val="ffff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latin typeface="Arial"/>
              </a:rPr>
              <a:t>Overcall their pre-emptive bids with 15+ hands with a good 5 card suit, or double for take -out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Application>LibreOffice/7.0.4.2$Windows_X86_64 LibreOffice_project/dcf040e67528d9187c66b2379df5ea4407429775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2020-11-12T10:19:43Z</dcterms:created>
  <dc:creator/>
  <dc:description/>
  <dc:language>en-GB</dc:language>
  <cp:lastModifiedBy/>
  <dcterms:modified xsi:type="dcterms:W3CDTF">2021-03-16T13:40:24Z</dcterms:modified>
  <cp:revision>14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